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29de3e55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29de3e5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8b6863f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8b6863f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2de8dd0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2de8dd0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8b6863f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8b6863f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d7f9a30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2d7f9a30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2de8dd00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2de8dd00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2d7f9a30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2d7f9a30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2d7f9a30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2d7f9a30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2d7f9a30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2d7f9a30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2d7f9a30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2d7f9a30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2d7f9a30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2d7f9a30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8b6863f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8b6863f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2d7f9a30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2d7f9a30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2d7f9a30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2d7f9a30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2f827ba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2f827ba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2d7f9a30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2d7f9a30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2d7f9a30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2d7f9a30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2d7f9a30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2d7f9a30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2d7f9a30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2d7f9a30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2d7f9a30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2d7f9a30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2d7f9a30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2d7f9a30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2d7f9a30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2d7f9a30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2d7f9a3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2d7f9a3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2d7f9a30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2d7f9a30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2de8dd00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2de8dd00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2d7f9a30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2d7f9a30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2d7f9a30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2d7f9a30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2de8dd0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2de8dd0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2f827ba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2f827ba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2d7f9a30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2d7f9a30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2de8dd00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2de8dd00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2de8dd00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2de8dd00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2de8dd00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2de8dd00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2de8dd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2de8dd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2de8dd00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2de8dd00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330c9e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330c9e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2de8dd00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2de8dd00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8bb95b44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08bb95b44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2de8dd0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2de8dd0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2d7f9a3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2d7f9a3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2d7f9a3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2d7f9a3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2de8dd0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2de8dd0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8b6863f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8b6863f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</a:t>
            </a:r>
            <a:r>
              <a:rPr lang="en" sz="2650"/>
              <a:t>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3 - Documentação de Código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Licença </a:t>
            </a:r>
            <a:r>
              <a:rPr lang="en" sz="1200" u="sng">
                <a:solidFill>
                  <a:srgbClr val="666666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; permite copiar, distribuir, adaptar etc; porém, créditos devem ser dados ao autor dos slides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Outros geradores de documentação</a:t>
            </a:r>
            <a:endParaRPr sz="3000"/>
          </a:p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311700" y="10148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Python: Sphinx e pydoc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Javascript: JSDoc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C/C++: Doxygen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Rust: rustdoc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Tipos de Coment</a:t>
            </a:r>
            <a:r>
              <a:rPr lang="en" sz="3200"/>
              <a:t>ários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Tipos de Comentários</a:t>
            </a:r>
            <a:endParaRPr sz="3000"/>
          </a:p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Públicos (ou de API, ou de interface, ou de referência)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Privados (ou de implementação)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Outros tipos: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Licenças de uso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TODO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Coment</a:t>
            </a:r>
            <a:r>
              <a:rPr lang="en" sz="3200"/>
              <a:t>ários Públicos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/>
              <a:t>(usam a sintaxe javadoc ou similar)</a:t>
            </a:r>
            <a:endParaRPr sz="32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Públicos</a:t>
            </a:r>
            <a:endParaRPr sz="3000"/>
          </a:p>
        </p:txBody>
      </p:sp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Métodos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Atributos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de Métodos Públicos</a:t>
            </a:r>
            <a:endParaRPr sz="3000"/>
          </a:p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7862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 ou 2 frases explicando o que o método faz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Depois, documentar: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Parâmetros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Pré-condições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Valor de retorno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Exceções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Efeitos colaterais (se houver)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Exemplos de uso (sempre ajudam muito)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/>
        </p:nvSpPr>
        <p:spPr>
          <a:xfrm>
            <a:off x="271150" y="64825"/>
            <a:ext cx="8405400" cy="5141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Returns a string that is a substring of this string. The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substring begins at the specified {@code beginIndex} and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extends to the character at index {@code endIndex - 1}.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Thus the length of the substring is {@code endIndex-beginIndex}.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&lt;p&gt;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Examples: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&lt;blockquote&gt;&lt;pre&gt;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"hamburger".substring(4, 8) returns "urge"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"smiles".substring(1, 5) returns "mile"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&lt;/pre&gt;&lt;/blockquote&gt;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@param      beginIndex   the beginning index, inclusive.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@param      endIndex     the ending index, exclusive.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@return     the specified substring.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@throws     IndexOutOfBoundsException  if the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            {@code beginIndex} is negative, or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            {@code endIndex} is larger than the length of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            this {@code String} object, or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            {@code beginIndex} is larger than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             {@code endIndex}.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*/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String substring(int beginIndex, int endIndex) { ... 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90600"/>
            <a:ext cx="8839204" cy="358229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Acesso via browser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Integração com IDEs</a:t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25" y="760550"/>
            <a:ext cx="7679376" cy="43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Perguntas Frequentes</a:t>
            </a:r>
            <a:endParaRPr sz="3000"/>
          </a:p>
        </p:txBody>
      </p:sp>
      <p:sp>
        <p:nvSpPr>
          <p:cNvPr id="228" name="Google Shape;228;p4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Precisamos de uma documentação tão completa como a do método substring?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 que comentar?</a:t>
            </a:r>
            <a:endParaRPr sz="3000"/>
          </a:p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091075"/>
            <a:ext cx="86688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Código é uma</a:t>
            </a:r>
            <a:r>
              <a:rPr lang="en" sz="2400"/>
              <a:t> especificação de baixo nível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Mesmo seguindo as recomendações do Cap. 2, código não se documenta sozinho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É mais fácil entender um texto em português do que um trecho de código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Perguntas Frequentes</a:t>
            </a:r>
            <a:endParaRPr sz="3000"/>
          </a:p>
        </p:txBody>
      </p: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Todo método público precisa de um comentário?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Perguntas Frequentes</a:t>
            </a:r>
            <a:endParaRPr sz="3000"/>
          </a:p>
        </p:txBody>
      </p:sp>
      <p:sp>
        <p:nvSpPr>
          <p:cNvPr id="242" name="Google Shape;242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Métodos privados devem receber comentários javadoc?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As mesmas recomendações</a:t>
            </a:r>
            <a:r>
              <a:rPr lang="en" sz="3200">
                <a:solidFill>
                  <a:srgbClr val="666666"/>
                </a:solidFill>
              </a:rPr>
              <a:t> </a:t>
            </a:r>
            <a:r>
              <a:rPr lang="en" sz="3200">
                <a:solidFill>
                  <a:srgbClr val="666666"/>
                </a:solidFill>
              </a:rPr>
              <a:t>valem para documentação de APIs Web </a:t>
            </a:r>
            <a:endParaRPr sz="1844"/>
          </a:p>
        </p:txBody>
      </p:sp>
      <p:sp>
        <p:nvSpPr>
          <p:cNvPr id="249" name="Google Shape;249;p4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de Atributos Públicos</a:t>
            </a:r>
            <a:endParaRPr sz="3000"/>
          </a:p>
        </p:txBody>
      </p:sp>
      <p:sp>
        <p:nvSpPr>
          <p:cNvPr id="255" name="Google Shape;255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4" cy="1614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/>
          <p:nvPr/>
        </p:nvSpPr>
        <p:spPr>
          <a:xfrm>
            <a:off x="1697125" y="1682275"/>
            <a:ext cx="2264100" cy="33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7"/>
          <p:cNvSpPr/>
          <p:nvPr/>
        </p:nvSpPr>
        <p:spPr>
          <a:xfrm>
            <a:off x="3525925" y="1987075"/>
            <a:ext cx="2125800" cy="33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de Classes P</a:t>
            </a:r>
            <a:r>
              <a:rPr lang="en" sz="3000"/>
              <a:t>úblicas</a:t>
            </a:r>
            <a:endParaRPr sz="3000"/>
          </a:p>
        </p:txBody>
      </p:sp>
      <p:sp>
        <p:nvSpPr>
          <p:cNvPr id="264" name="Google Shape;264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8" y="941525"/>
            <a:ext cx="7665004" cy="404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Comentários Privados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(ou coment</a:t>
            </a:r>
            <a:r>
              <a:rPr lang="en" sz="3200"/>
              <a:t>ários de implementação)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271" name="Google Shape;271;p4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93752"/>
            <a:ext cx="7260649" cy="28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Privados</a:t>
            </a:r>
            <a:endParaRPr sz="3000"/>
          </a:p>
        </p:txBody>
      </p:sp>
      <p:sp>
        <p:nvSpPr>
          <p:cNvPr id="278" name="Google Shape;278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2796800" y="2735575"/>
            <a:ext cx="4441500" cy="34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0"/>
          <p:cNvSpPr txBox="1"/>
          <p:nvPr/>
        </p:nvSpPr>
        <p:spPr>
          <a:xfrm>
            <a:off x="4958275" y="4470475"/>
            <a:ext cx="135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Por que?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281" name="Google Shape;281;p50"/>
          <p:cNvCxnSpPr>
            <a:endCxn id="280" idx="0"/>
          </p:cNvCxnSpPr>
          <p:nvPr/>
        </p:nvCxnSpPr>
        <p:spPr>
          <a:xfrm>
            <a:off x="4686775" y="3129175"/>
            <a:ext cx="950100" cy="13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6200"/>
            <a:ext cx="8139878" cy="24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Comentários Privados</a:t>
            </a:r>
            <a:endParaRPr sz="3000"/>
          </a:p>
        </p:txBody>
      </p:sp>
      <p:sp>
        <p:nvSpPr>
          <p:cNvPr id="288" name="Google Shape;288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51"/>
          <p:cNvSpPr txBox="1"/>
          <p:nvPr/>
        </p:nvSpPr>
        <p:spPr>
          <a:xfrm>
            <a:off x="3809900" y="3726525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google/guava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0" name="Google Shape;290;p51"/>
          <p:cNvSpPr/>
          <p:nvPr/>
        </p:nvSpPr>
        <p:spPr>
          <a:xfrm>
            <a:off x="815600" y="1823000"/>
            <a:ext cx="7362900" cy="24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1"/>
          <p:cNvSpPr txBox="1"/>
          <p:nvPr/>
        </p:nvSpPr>
        <p:spPr>
          <a:xfrm>
            <a:off x="5415475" y="508075"/>
            <a:ext cx="135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Como?</a:t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292" name="Google Shape;292;p51"/>
          <p:cNvCxnSpPr>
            <a:stCxn id="290" idx="0"/>
          </p:cNvCxnSpPr>
          <p:nvPr/>
        </p:nvCxnSpPr>
        <p:spPr>
          <a:xfrm flipH="1" rot="10800000">
            <a:off x="4497050" y="923900"/>
            <a:ext cx="1393200" cy="8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Outros Tipos de Coment</a:t>
            </a:r>
            <a:r>
              <a:rPr lang="en" sz="3200"/>
              <a:t>ário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Licenças de Uso</a:t>
            </a:r>
            <a:endParaRPr sz="3000"/>
          </a:p>
        </p:txBody>
      </p:sp>
      <p:sp>
        <p:nvSpPr>
          <p:cNvPr id="304" name="Google Shape;304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3"/>
          <p:cNvSpPr txBox="1"/>
          <p:nvPr/>
        </p:nvSpPr>
        <p:spPr>
          <a:xfrm>
            <a:off x="421625" y="657025"/>
            <a:ext cx="8461800" cy="443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MIT License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Copyright (c) 2025 [Your Name or Organization]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Permission is hereby granted, free of charge, to any person obtaining a copy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of this software and associated documentation files (the "Software"), to deal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in the Software without restriction, including without limitation the rights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to use, copy, modify, merge, publish, distribute, sublicense, and/or sell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copies of the Software, and to permit persons to whom the Software is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furnished to do so, subject to the following conditions: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The above copyright notice and this permission notice shall be included in all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copies or substantial portions of the Software.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THE SOFTWARE IS PROVIDED "AS IS", WITHOUT WARRANTY OF ANY KIND, EXPRESS 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IMPLIED, INCLUDING BUT NOT LIMITED TO THE WARRANTIES OF MERCHANTABILITY,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FITNESS FOR A PARTICULAR PURPOSE AND NONINFRINGEMENT. IN NO EVENT SHALL THE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AUTHORS OR COPYRIGHT HOLDERS BE LIABLE FOR ANY CLAIM, DAMAGES OR OTHER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LIABILITY, WHETHER IN AN ACTION OF CONTRACT, TORT OR OTHERWISE, ARISING FROM,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OUT OF OR IN CONNECTION WITH THE SOFTWARE OR THE USE OR OTHER DEALINGS IN THE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 SOFTWARE.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Para quem comentar?</a:t>
            </a:r>
            <a:endParaRPr sz="3000"/>
          </a:p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11700" y="1091075"/>
            <a:ext cx="86688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Para quem vai usar (chamar) seu código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Para quem vai manter (modificar) seu código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TODO (ou FIXME, HACK)</a:t>
            </a:r>
            <a:endParaRPr sz="3000"/>
          </a:p>
        </p:txBody>
      </p:sp>
      <p:sp>
        <p:nvSpPr>
          <p:cNvPr id="311" name="Google Shape;311;p5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54"/>
          <p:cNvSpPr txBox="1"/>
          <p:nvPr/>
        </p:nvSpPr>
        <p:spPr>
          <a:xfrm>
            <a:off x="3660275" y="2285575"/>
            <a:ext cx="18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pytorch/pytorch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54"/>
          <p:cNvSpPr txBox="1"/>
          <p:nvPr/>
        </p:nvSpPr>
        <p:spPr>
          <a:xfrm>
            <a:off x="653375" y="3599400"/>
            <a:ext cx="8036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Se usados com parcimônia, não são ruins (forma de declarar dívida técnica, i.e., self-</a:t>
            </a:r>
            <a:r>
              <a:rPr lang="en" sz="2400">
                <a:solidFill>
                  <a:schemeClr val="dk2"/>
                </a:solidFill>
              </a:rPr>
              <a:t>admitted</a:t>
            </a:r>
            <a:r>
              <a:rPr lang="en" sz="2400">
                <a:solidFill>
                  <a:schemeClr val="dk2"/>
                </a:solidFill>
              </a:rPr>
              <a:t> technical debt)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0" y="1048000"/>
            <a:ext cx="7964126" cy="11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 Engineering at Google</a:t>
            </a:r>
            <a:endParaRPr sz="3000"/>
          </a:p>
        </p:txBody>
      </p:sp>
      <p:sp>
        <p:nvSpPr>
          <p:cNvPr id="320" name="Google Shape;320;p5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55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Almost </a:t>
            </a:r>
            <a:r>
              <a:rPr lang="en" sz="2400">
                <a:highlight>
                  <a:srgbClr val="FFF2CC"/>
                </a:highlight>
              </a:rPr>
              <a:t>all code files</a:t>
            </a:r>
            <a:r>
              <a:rPr lang="en" sz="2400"/>
              <a:t> must contain a file comment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2CC"/>
                </a:highlight>
              </a:rPr>
              <a:t>All public classes</a:t>
            </a:r>
            <a:r>
              <a:rPr lang="en" sz="2400"/>
              <a:t> must</a:t>
            </a:r>
            <a:r>
              <a:rPr lang="en" sz="2400"/>
              <a:t> contain a class comment describing the class, important methods of that class, and the purpose of the class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2CC"/>
                </a:highlight>
              </a:rPr>
              <a:t>All public methods</a:t>
            </a:r>
            <a:r>
              <a:rPr lang="en" sz="2400"/>
              <a:t> of a class must also contain a function comment describing what the function does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300" y="107900"/>
            <a:ext cx="1290026" cy="169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Anti-padr</a:t>
            </a:r>
            <a:r>
              <a:rPr lang="en" sz="3200"/>
              <a:t>ões de Comentários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328" name="Google Shape;328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52400"/>
            <a:ext cx="467210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837" y="1724150"/>
            <a:ext cx="6507924" cy="19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3001" y="132125"/>
            <a:ext cx="1173799" cy="14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type="title"/>
          </p:nvPr>
        </p:nvSpPr>
        <p:spPr>
          <a:xfrm>
            <a:off x="311700" y="445025"/>
            <a:ext cx="39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Comentários Ruído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7" name="Google Shape;347;p5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800" y="517550"/>
            <a:ext cx="2990649" cy="44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8839202" cy="2975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75" y="1142450"/>
            <a:ext cx="6245326" cy="2140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6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533400"/>
            <a:ext cx="70485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25" y="115550"/>
            <a:ext cx="5505300" cy="29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475" y="3596725"/>
            <a:ext cx="6497625" cy="1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3"/>
          <p:cNvSpPr/>
          <p:nvPr/>
        </p:nvSpPr>
        <p:spPr>
          <a:xfrm rot="5400000">
            <a:off x="4148050" y="3139525"/>
            <a:ext cx="6015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Quando comentar?</a:t>
            </a:r>
            <a:endParaRPr sz="3000"/>
          </a:p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091075"/>
            <a:ext cx="86688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Assim que escrever o código…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Não dá tanto trabalho assim: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"Writing good comments won’t add more than about 10% to your development time." -- John Ousterhout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141825" y="1541250"/>
            <a:ext cx="869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Não comente código ruim, reescreva-o.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-- B. Kerninghan &amp; P. J. Plauger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80" name="Google Shape;380;p6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75" y="446525"/>
            <a:ext cx="8221023" cy="4139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65"/>
          <p:cNvSpPr txBox="1"/>
          <p:nvPr/>
        </p:nvSpPr>
        <p:spPr>
          <a:xfrm>
            <a:off x="653375" y="4670650"/>
            <a:ext cx="82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Minerando Codigo Comentado. Lucas Grijo &amp; Andre Hora, VEM Workshop 2018.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7" name="Google Shape;387;p65"/>
          <p:cNvSpPr/>
          <p:nvPr/>
        </p:nvSpPr>
        <p:spPr>
          <a:xfrm>
            <a:off x="5219750" y="789150"/>
            <a:ext cx="3474000" cy="16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title"/>
          </p:nvPr>
        </p:nvSpPr>
        <p:spPr>
          <a:xfrm>
            <a:off x="3879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Eu fico louco ao ver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</a:rPr>
              <a:t>trechos de código comentados</a:t>
            </a:r>
            <a:r>
              <a:rPr lang="en" sz="2400">
                <a:solidFill>
                  <a:schemeClr val="dk2"/>
                </a:solidFill>
              </a:rPr>
              <a:t>. 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Quem sabe há quanto tempo estão ali? 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Quem sabe se ainda são relevantes ou não? 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No entanto, ninguém os apaga, porque todos assumem que outra pessoa precisa deles ou tem planos para usá-los. (Clean Code, page 287)</a:t>
            </a:r>
            <a:endParaRPr/>
          </a:p>
        </p:txBody>
      </p:sp>
      <p:pic>
        <p:nvPicPr>
          <p:cNvPr id="394" name="Google Shape;3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902" y="93775"/>
            <a:ext cx="1130100" cy="1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Fim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401" name="Google Shape;401;p6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Quanto de coment</a:t>
            </a:r>
            <a:r>
              <a:rPr lang="en" sz="3200"/>
              <a:t>ário existe no código?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1" cy="24502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30"/>
          <p:cNvSpPr txBox="1"/>
          <p:nvPr/>
        </p:nvSpPr>
        <p:spPr>
          <a:xfrm>
            <a:off x="584375" y="3578675"/>
            <a:ext cx="807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The average value is 19% so about 1 line of code in 5 lines is a comment line.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3100225" y="76775"/>
            <a:ext cx="28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ICSE Companion 2009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4" cy="3483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31"/>
          <p:cNvSpPr txBox="1"/>
          <p:nvPr/>
        </p:nvSpPr>
        <p:spPr>
          <a:xfrm>
            <a:off x="3935725" y="76775"/>
            <a:ext cx="13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FSE 2019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3571850" y="4370400"/>
            <a:ext cx="192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avg = 0.2124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Geradores de Documentação</a:t>
            </a:r>
            <a:endParaRPr sz="3000"/>
          </a:p>
        </p:txBody>
      </p:sp>
      <p:sp>
        <p:nvSpPr>
          <p:cNvPr id="150" name="Google Shape;150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88" y="1236900"/>
            <a:ext cx="6845823" cy="3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/>
          <p:nvPr/>
        </p:nvSpPr>
        <p:spPr>
          <a:xfrm>
            <a:off x="1285925" y="1400975"/>
            <a:ext cx="548700" cy="44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2"/>
          <p:cNvSpPr/>
          <p:nvPr/>
        </p:nvSpPr>
        <p:spPr>
          <a:xfrm>
            <a:off x="1362125" y="2924975"/>
            <a:ext cx="548700" cy="44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2"/>
          <p:cNvSpPr/>
          <p:nvPr/>
        </p:nvSpPr>
        <p:spPr>
          <a:xfrm>
            <a:off x="1773325" y="2095775"/>
            <a:ext cx="1047300" cy="60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2"/>
          <p:cNvSpPr/>
          <p:nvPr/>
        </p:nvSpPr>
        <p:spPr>
          <a:xfrm>
            <a:off x="1773325" y="2749075"/>
            <a:ext cx="1171800" cy="2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Geradores de Documentação</a:t>
            </a:r>
            <a:endParaRPr sz="3000"/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3"/>
          <p:cNvSpPr/>
          <p:nvPr/>
        </p:nvSpPr>
        <p:spPr>
          <a:xfrm>
            <a:off x="4148050" y="2427600"/>
            <a:ext cx="11145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4154800" y="2752225"/>
            <a:ext cx="10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javadoc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3525"/>
            <a:ext cx="3843251" cy="181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950" y="1246325"/>
            <a:ext cx="3576649" cy="26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